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16"/>
  </p:notesMasterIdLst>
  <p:handoutMasterIdLst>
    <p:handoutMasterId r:id="rId17"/>
  </p:handoutMasterIdLst>
  <p:sldIdLst>
    <p:sldId id="257" r:id="rId2"/>
    <p:sldId id="258" r:id="rId3"/>
    <p:sldId id="273" r:id="rId4"/>
    <p:sldId id="272" r:id="rId5"/>
    <p:sldId id="262" r:id="rId6"/>
    <p:sldId id="283" r:id="rId7"/>
    <p:sldId id="271" r:id="rId8"/>
    <p:sldId id="279" r:id="rId9"/>
    <p:sldId id="268" r:id="rId10"/>
    <p:sldId id="280" r:id="rId11"/>
    <p:sldId id="269" r:id="rId12"/>
    <p:sldId id="266" r:id="rId13"/>
    <p:sldId id="281" r:id="rId14"/>
    <p:sldId id="282"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p:scale>
          <a:sx n="53" d="100"/>
          <a:sy n="53" d="100"/>
        </p:scale>
        <p:origin x="-1368" y="-540"/>
      </p:cViewPr>
      <p:guideLst>
        <p:guide orient="horz" pos="2160"/>
        <p:guide pos="3840"/>
      </p:guideLst>
    </p:cSldViewPr>
  </p:slideViewPr>
  <p:notesTextViewPr>
    <p:cViewPr>
      <p:scale>
        <a:sx n="1" d="1"/>
        <a:sy n="1" d="1"/>
      </p:scale>
      <p:origin x="0" y="0"/>
    </p:cViewPr>
  </p:notesTextViewPr>
  <p:sorterViewPr>
    <p:cViewPr>
      <p:scale>
        <a:sx n="100" d="100"/>
        <a:sy n="100" d="100"/>
      </p:scale>
      <p:origin x="0" y="1890"/>
    </p:cViewPr>
  </p:sorterViewPr>
  <p:notesViewPr>
    <p:cSldViewPr snapToGrid="0">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12/16/2018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12/16/2018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375181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290936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61BEF0D-F0BB-DE4B-95CE-6DB70DBA9567}" type="datetimeFigureOut">
              <a:rPr lang="en-US" smtClean="0"/>
              <a:pPr/>
              <a:t>12/16/2018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F99945-0A15-4715-AB6C-F5E56CF20F70}"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F99945-0A15-4715-AB6C-F5E56CF20F70}"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12/16/2018</a:t>
            </a:fld>
            <a:endParaRPr/>
          </a:p>
        </p:txBody>
      </p:sp>
    </p:spTree>
    <p:extLst>
      <p:ext uri="{BB962C8B-B14F-4D97-AF65-F5344CB8AC3E}">
        <p14:creationId xmlns:p14="http://schemas.microsoft.com/office/powerpoint/2010/main" val="125474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12/16/2018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F99945-0A15-4715-AB6C-F5E56CF20F70}"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66400" y="6416676"/>
            <a:ext cx="1016000" cy="365125"/>
          </a:xfrm>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F99945-0A15-4715-AB6C-F5E56CF20F70}"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F99945-0A15-4715-AB6C-F5E56CF20F70}" type="datetimeFigureOut">
              <a:rPr lang="en-US" smtClean="0"/>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F99945-0A15-4715-AB6C-F5E56CF20F70}" type="datetimeFigureOut">
              <a:rPr lang="en-US" smtClean="0"/>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156B-59AE-415F-B24B-8756D48BB9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156B-59AE-415F-B24B-8756D48BB9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F99945-0A15-4715-AB6C-F5E56CF20F70}"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CF99945-0A15-4715-AB6C-F5E56CF20F70}" type="datetimeFigureOut">
              <a:rPr lang="en-US" smtClean="0"/>
              <a:pPr/>
              <a:t>12/16/2018</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2B156B-59AE-415F-B24B-8756D48BB9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926124"/>
            <a:ext cx="7521262" cy="3027690"/>
          </a:xfrm>
        </p:spPr>
        <p:txBody>
          <a:bodyPr>
            <a:normAutofit/>
          </a:bodyPr>
          <a:lstStyle/>
          <a:p>
            <a:pPr algn="ctr"/>
            <a:r>
              <a:rPr lang="mn-MN" b="1" dirty="0" smtClean="0">
                <a:solidFill>
                  <a:schemeClr val="tx1"/>
                </a:solidFill>
                <a:latin typeface="Times New Roman" pitchFamily="18" charset="0"/>
                <a:cs typeface="Times New Roman" pitchFamily="18" charset="0"/>
              </a:rPr>
              <a:t>ЦАХИРЫН АСГА </a:t>
            </a:r>
            <a:r>
              <a:rPr lang="mn-MN" b="1" dirty="0">
                <a:solidFill>
                  <a:schemeClr val="tx1"/>
                </a:solidFill>
                <a:latin typeface="Times New Roman" pitchFamily="18" charset="0"/>
                <a:cs typeface="Times New Roman" pitchFamily="18" charset="0"/>
              </a:rPr>
              <a:t>ХХК-НЫ  </a:t>
            </a:r>
            <a:r>
              <a:rPr lang="mn-MN" b="1" dirty="0" smtClean="0">
                <a:solidFill>
                  <a:schemeClr val="tx1"/>
                </a:solidFill>
                <a:latin typeface="Times New Roman" pitchFamily="18" charset="0"/>
                <a:cs typeface="Times New Roman" pitchFamily="18" charset="0"/>
              </a:rPr>
              <a:t>2018 ОНЫ ЖИЛИЙН ЭЦСИЙН ТАЙЛАН</a:t>
            </a:r>
            <a:endParaRPr lang="en-US" dirty="0">
              <a:solidFill>
                <a:schemeClr val="tx1"/>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1300" advTm="2513">
        <p14:pan dir="u"/>
      </p:transition>
    </mc:Choice>
    <mc:Fallback xmlns="">
      <p:transition spd="slow" advTm="2513">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341" y="421594"/>
            <a:ext cx="4072873" cy="1885508"/>
          </a:xfrm>
        </p:spPr>
        <p:txBody>
          <a:bodyPr/>
          <a:lstStyle/>
          <a:p>
            <a:r>
              <a:rPr lang="mn-MN" dirty="0" smtClean="0">
                <a:solidFill>
                  <a:schemeClr val="tx1"/>
                </a:solidFill>
                <a:latin typeface="Times New Roman" panose="02020603050405020304" pitchFamily="18" charset="0"/>
                <a:cs typeface="Times New Roman" panose="02020603050405020304" pitchFamily="18" charset="0"/>
              </a:rPr>
              <a:t>МОДЫГ ЗӨВ УНАГАСАН БАЙДАЛ</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1" name="Picture Placeholder 10"/>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13468" r="13468"/>
          <a:stretch>
            <a:fillRect/>
          </a:stretch>
        </p:blipFill>
        <p:spPr>
          <a:xfrm flipH="1">
            <a:off x="6239435" y="2294965"/>
            <a:ext cx="5127812" cy="3675529"/>
          </a:xfrm>
        </p:spPr>
      </p:pic>
      <p:pic>
        <p:nvPicPr>
          <p:cNvPr id="1026" name="Picture 2"/>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362" r="36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95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mn-MN" dirty="0" smtClean="0">
                <a:solidFill>
                  <a:schemeClr val="tx1"/>
                </a:solidFill>
                <a:latin typeface="Times New Roman" panose="02020603050405020304" pitchFamily="18" charset="0"/>
                <a:cs typeface="Times New Roman" panose="02020603050405020304" pitchFamily="18" charset="0"/>
              </a:rPr>
              <a:t>Цэвэрлэгээний ажил</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27" name="Picture 3" descr="C:\Users\Batzaya\Desktop\Baskaa\25485002_1990546247934313_621906051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5344" y="2024722"/>
            <a:ext cx="4507607" cy="39256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Baasankhuu\Цахирын асга ххк\Ойн цэвэрлэгээний ажил\2016.05.11-13\DSC01136.JP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1183341" y="2348754"/>
            <a:ext cx="4948518" cy="360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190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mn-MN"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Batzaya\Desktop\Baskaa\Tsaxiriin asga xxk\31564125_2045575962347020_720921241146988953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8" y="2924793"/>
            <a:ext cx="3438790" cy="2649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2031994"/>
            <a:ext cx="4876800" cy="256989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3851" y="2757458"/>
            <a:ext cx="2609851" cy="3541058"/>
          </a:xfrm>
          <a:prstGeom prst="rect">
            <a:avLst/>
          </a:prstGeom>
        </p:spPr>
      </p:pic>
      <p:sp>
        <p:nvSpPr>
          <p:cNvPr id="5" name="Title 4"/>
          <p:cNvSpPr>
            <a:spLocks noGrp="1"/>
          </p:cNvSpPr>
          <p:nvPr>
            <p:ph type="title"/>
          </p:nvPr>
        </p:nvSpPr>
        <p:spPr/>
        <p:txBody>
          <a:bodyPr/>
          <a:lstStyle/>
          <a:p>
            <a:r>
              <a:rPr lang="mn-MN" dirty="0" smtClean="0"/>
              <a:t>Мод бэлтгэлийн техник</a:t>
            </a:r>
            <a:endParaRPr lang="en-US" dirty="0"/>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b="1" dirty="0" smtClean="0">
                <a:latin typeface="Times New Roman" pitchFamily="18" charset="0"/>
                <a:cs typeface="Times New Roman" pitchFamily="18" charset="0"/>
              </a:rPr>
              <a:t>Ажлын байрны шинэчлэлт</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304800" y="2057400"/>
            <a:ext cx="5384800" cy="2286000"/>
          </a:xfrm>
        </p:spPr>
        <p:txBody>
          <a:bodyPr/>
          <a:lstStyle/>
          <a:p>
            <a:r>
              <a:rPr lang="mn-MN" dirty="0" smtClean="0">
                <a:latin typeface="Times New Roman" pitchFamily="18" charset="0"/>
                <a:cs typeface="Times New Roman" pitchFamily="18" charset="0"/>
              </a:rPr>
              <a:t>4х4 харьцаатай оффиссийн байрыг  өөрсдийн хөрөнгөөр шинээр барьж байгуулсан  </a:t>
            </a:r>
          </a:p>
        </p:txBody>
      </p:sp>
      <p:pic>
        <p:nvPicPr>
          <p:cNvPr id="3074" name="Picture 2" descr="E:\Baasankhuu\Цахирын асга ххк\Ажлын оффис\DSC00554.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92800" y="1219200"/>
            <a:ext cx="3556000" cy="200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E:\Baasankhuu\Цахирын асга ххк\Ажлын оффис\DSC005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400" y="3889771"/>
            <a:ext cx="3048000" cy="1714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E:\Baasankhuu\Цахирын асга ххк\Ажлын оффис\DSC00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489" y="4378977"/>
            <a:ext cx="2946401" cy="1657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E:\Baasankhuu\Цахирын асга ххк\Ажлын оффис\DSC005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1200" y="4350544"/>
            <a:ext cx="2946400" cy="1657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4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Унасан үр болгон мод болж</a:t>
            </a:r>
            <a:br>
              <a:rPr lang="mn-MN" dirty="0" smtClean="0"/>
            </a:br>
            <a:r>
              <a:rPr lang="mn-MN" dirty="0" smtClean="0"/>
              <a:t>Ургасан санаа бүхэн ажил болох болтугай</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9019" y="1600201"/>
            <a:ext cx="4525963"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27019" y="1600201"/>
            <a:ext cx="4525963" cy="4525963"/>
          </a:xfrm>
        </p:spPr>
      </p:pic>
    </p:spTree>
    <p:extLst>
      <p:ext uri="{BB962C8B-B14F-4D97-AF65-F5344CB8AC3E}">
        <p14:creationId xmlns:p14="http://schemas.microsoft.com/office/powerpoint/2010/main" val="196217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mn-MN" dirty="0" smtClean="0">
                <a:solidFill>
                  <a:schemeClr val="tx1"/>
                </a:solidFill>
                <a:latin typeface="Times New Roman" panose="02020603050405020304" pitchFamily="18" charset="0"/>
                <a:cs typeface="Times New Roman" panose="02020603050405020304" pitchFamily="18" charset="0"/>
              </a:rPr>
              <a:t>ТАНИЛЦУУЛГА</a:t>
            </a:r>
            <a:endParaRPr dirty="0">
              <a:solidFill>
                <a:schemeClr val="tx1"/>
              </a:solidFill>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idx="1"/>
          </p:nvPr>
        </p:nvSpPr>
        <p:spPr>
          <a:xfrm>
            <a:off x="281918" y="1509800"/>
            <a:ext cx="8596668" cy="3880773"/>
          </a:xfrm>
        </p:spPr>
        <p:txBody>
          <a:bodyPr>
            <a:normAutofit fontScale="92500" lnSpcReduction="20000"/>
          </a:bodyPr>
          <a:lstStyle/>
          <a:p>
            <a:pPr lvl="1"/>
            <a:r>
              <a:rPr lang="mn-MN" sz="2800" dirty="0">
                <a:solidFill>
                  <a:schemeClr val="tx1"/>
                </a:solidFill>
                <a:latin typeface="Times New Roman" panose="02020603050405020304" pitchFamily="18" charset="0"/>
                <a:cs typeface="Times New Roman" panose="02020603050405020304" pitchFamily="18" charset="0"/>
              </a:rPr>
              <a:t>Цахирын асга ХХК-нь  Байгаль орчин ногоон хөгжлийн яамны сайдын А-136  тоот тушаалаар </a:t>
            </a:r>
            <a:r>
              <a:rPr lang="mn-MN" sz="2800" dirty="0" smtClean="0">
                <a:solidFill>
                  <a:schemeClr val="tx1"/>
                </a:solidFill>
                <a:latin typeface="Times New Roman" panose="02020603050405020304" pitchFamily="18" charset="0"/>
                <a:cs typeface="Times New Roman" panose="02020603050405020304" pitchFamily="18" charset="0"/>
              </a:rPr>
              <a:t>2014 </a:t>
            </a:r>
            <a:r>
              <a:rPr lang="mn-MN" sz="2800" dirty="0">
                <a:solidFill>
                  <a:schemeClr val="tx1"/>
                </a:solidFill>
                <a:latin typeface="Times New Roman" panose="02020603050405020304" pitchFamily="18" charset="0"/>
                <a:cs typeface="Times New Roman" panose="02020603050405020304" pitchFamily="18" charset="0"/>
              </a:rPr>
              <a:t>оны 4 сарын 22-ны </a:t>
            </a:r>
            <a:r>
              <a:rPr lang="mn-MN" sz="2800" dirty="0" smtClean="0">
                <a:solidFill>
                  <a:schemeClr val="tx1"/>
                </a:solidFill>
                <a:latin typeface="Times New Roman" panose="02020603050405020304" pitchFamily="18" charset="0"/>
                <a:cs typeface="Times New Roman" panose="02020603050405020304" pitchFamily="18" charset="0"/>
              </a:rPr>
              <a:t>өдөр ОЙД </a:t>
            </a:r>
            <a:r>
              <a:rPr lang="mn-MN" sz="2800" dirty="0">
                <a:solidFill>
                  <a:schemeClr val="tx1"/>
                </a:solidFill>
                <a:latin typeface="Times New Roman" panose="02020603050405020304" pitchFamily="18" charset="0"/>
                <a:cs typeface="Times New Roman" panose="02020603050405020304" pitchFamily="18" charset="0"/>
              </a:rPr>
              <a:t>АРЧИЛГАА, ЦЭВЭРЛЭГЭЭ ХИЙХ </a:t>
            </a:r>
            <a:r>
              <a:rPr lang="mn-MN" sz="2800" dirty="0" smtClean="0">
                <a:solidFill>
                  <a:schemeClr val="tx1"/>
                </a:solidFill>
                <a:latin typeface="Times New Roman" panose="02020603050405020304" pitchFamily="18" charset="0"/>
                <a:cs typeface="Times New Roman" panose="02020603050405020304" pitchFamily="18" charset="0"/>
              </a:rPr>
              <a:t>чиглэлээр </a:t>
            </a:r>
            <a:r>
              <a:rPr lang="mn-MN" sz="2800" dirty="0">
                <a:solidFill>
                  <a:schemeClr val="tx1"/>
                </a:solidFill>
                <a:latin typeface="Times New Roman" panose="02020603050405020304" pitchFamily="18" charset="0"/>
                <a:cs typeface="Times New Roman" panose="02020603050405020304" pitchFamily="18" charset="0"/>
              </a:rPr>
              <a:t>тусгай эрх авсанаас  хойш  өдийг хүртэл үйл ажиллагаагаа тогтмол явуулж байна.  </a:t>
            </a:r>
            <a:endParaRPr lang="mn-MN" sz="2800" dirty="0" smtClean="0">
              <a:solidFill>
                <a:schemeClr val="tx1"/>
              </a:solidFill>
              <a:latin typeface="Times New Roman" panose="02020603050405020304" pitchFamily="18" charset="0"/>
              <a:cs typeface="Times New Roman" panose="02020603050405020304" pitchFamily="18" charset="0"/>
            </a:endParaRPr>
          </a:p>
          <a:p>
            <a:pPr lvl="1"/>
            <a:r>
              <a:rPr lang="mn-MN" sz="2800" dirty="0" smtClean="0">
                <a:solidFill>
                  <a:schemeClr val="tx1"/>
                </a:solidFill>
                <a:latin typeface="Times New Roman" panose="02020603050405020304" pitchFamily="18" charset="0"/>
                <a:cs typeface="Times New Roman" panose="02020603050405020304" pitchFamily="18" charset="0"/>
              </a:rPr>
              <a:t>Тус </a:t>
            </a:r>
            <a:r>
              <a:rPr lang="mn-MN" sz="2800" dirty="0">
                <a:solidFill>
                  <a:schemeClr val="tx1"/>
                </a:solidFill>
                <a:latin typeface="Times New Roman" panose="02020603050405020304" pitchFamily="18" charset="0"/>
                <a:cs typeface="Times New Roman" panose="02020603050405020304" pitchFamily="18" charset="0"/>
              </a:rPr>
              <a:t>компани нь  Ойн аж ахуйн инженер-1, Ойжуулагч-1, Хөрөөчин-1, Тракторчин-1, Жолооч-1, Рамчин-2  Туслах ажилчин-2 нийт 9 ажилчинтай үйл ажиллагаагаа явуулж </a:t>
            </a:r>
            <a:r>
              <a:rPr lang="mn-MN" sz="2800" dirty="0" smtClean="0">
                <a:solidFill>
                  <a:schemeClr val="tx1"/>
                </a:solidFill>
                <a:latin typeface="Times New Roman" panose="02020603050405020304" pitchFamily="18" charset="0"/>
                <a:cs typeface="Times New Roman" panose="02020603050405020304" pitchFamily="18" charset="0"/>
              </a:rPr>
              <a:t>байна.  </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mn-MN"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dirty="0"/>
          </a:p>
        </p:txBody>
      </p:sp>
    </p:spTree>
    <p:extLst>
      <p:ext uri="{BB962C8B-B14F-4D97-AF65-F5344CB8AC3E}">
        <p14:creationId xmlns:p14="http://schemas.microsoft.com/office/powerpoint/2010/main" val="308107410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7" y="333829"/>
            <a:ext cx="9538447" cy="1320800"/>
          </a:xfrm>
        </p:spPr>
        <p:txBody>
          <a:bodyPr>
            <a:normAutofit fontScale="90000"/>
          </a:bodyPr>
          <a:lstStyle/>
          <a:p>
            <a:pPr algn="ctr"/>
            <a:r>
              <a:rPr lang="mn-MN" dirty="0" smtClean="0">
                <a:solidFill>
                  <a:schemeClr val="tx1"/>
                </a:solidFill>
                <a:latin typeface="Times New Roman" panose="02020603050405020304" pitchFamily="18" charset="0"/>
                <a:cs typeface="Times New Roman" panose="02020603050405020304" pitchFamily="18" charset="0"/>
              </a:rPr>
              <a:t>Ой хээрийн түймрээс сэргийлэх  зөөврийн багаж хэрэгсэл</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descr="C:\Users\Batzaya\Desktop\Baskaa\19204878_1185083651599936_1028177518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168" y="2355114"/>
            <a:ext cx="7521513" cy="423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9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3" y="-1"/>
            <a:ext cx="11401545" cy="6544235"/>
          </a:xfrm>
        </p:spPr>
        <p:txBody>
          <a:bodyPr>
            <a:noAutofit/>
          </a:bodyPr>
          <a:lstStyle/>
          <a:p>
            <a:pPr algn="just"/>
            <a:r>
              <a:rPr lang="mn-MN" sz="1800" b="1" dirty="0" smtClean="0"/>
              <a:t/>
            </a:r>
            <a:br>
              <a:rPr lang="mn-MN" sz="1800" b="1" dirty="0" smtClean="0"/>
            </a:br>
            <a:r>
              <a:rPr lang="mn-MN" sz="1800" b="1" dirty="0"/>
              <a:t/>
            </a:r>
            <a:br>
              <a:rPr lang="mn-MN" sz="1800" b="1" dirty="0"/>
            </a:br>
            <a:r>
              <a:rPr lang="mn-MN" sz="1800" b="1" dirty="0" smtClean="0"/>
              <a:t/>
            </a:r>
            <a:br>
              <a:rPr lang="mn-MN" sz="1800" b="1" dirty="0" smtClean="0"/>
            </a:br>
            <a:r>
              <a:rPr lang="mn-MN" sz="1800" b="1" dirty="0"/>
              <a:t/>
            </a:r>
            <a:br>
              <a:rPr lang="mn-MN" sz="1800" b="1" dirty="0"/>
            </a:br>
            <a:r>
              <a:rPr lang="mn-MN" sz="2400" b="1" dirty="0" smtClean="0">
                <a:solidFill>
                  <a:schemeClr val="tx1"/>
                </a:solidFill>
                <a:latin typeface="Times New Roman" panose="02020603050405020304" pitchFamily="18" charset="0"/>
                <a:cs typeface="Times New Roman" panose="02020603050405020304" pitchFamily="18" charset="0"/>
              </a:rPr>
              <a:t>Хөдөлмөр </a:t>
            </a:r>
            <a:r>
              <a:rPr lang="mn-MN" sz="2400" b="1" dirty="0">
                <a:solidFill>
                  <a:schemeClr val="tx1"/>
                </a:solidFill>
                <a:latin typeface="Times New Roman" panose="02020603050405020304" pitchFamily="18" charset="0"/>
                <a:cs typeface="Times New Roman" panose="02020603050405020304" pitchFamily="18" charset="0"/>
              </a:rPr>
              <a:t>хамгаалал, аюулгүй ажиллагааны тал дээр:</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mn-MN" sz="2400" dirty="0">
                <a:solidFill>
                  <a:schemeClr val="tx1"/>
                </a:solidFill>
                <a:latin typeface="Times New Roman" panose="02020603050405020304" pitchFamily="18" charset="0"/>
                <a:cs typeface="Times New Roman" panose="02020603050405020304" pitchFamily="18" charset="0"/>
              </a:rPr>
              <a:t>Ойг зүй зохистой ашиглах,  мод бэлтгэлийн ажлын үед унанги мод тайрч, хөрөөдөх биеэр болон механик хэрэгсэлээр цагаалга хийх, ургаа </a:t>
            </a:r>
            <a:r>
              <a:rPr lang="en-US" sz="2400" dirty="0">
                <a:solidFill>
                  <a:schemeClr val="tx1"/>
                </a:solidFill>
                <a:latin typeface="Times New Roman" panose="02020603050405020304" pitchFamily="18" charset="0"/>
                <a:cs typeface="Times New Roman" panose="02020603050405020304" pitchFamily="18" charset="0"/>
              </a:rPr>
              <a:t>/</a:t>
            </a:r>
            <a:r>
              <a:rPr lang="mn-MN" sz="2400" dirty="0">
                <a:solidFill>
                  <a:schemeClr val="tx1"/>
                </a:solidFill>
                <a:latin typeface="Times New Roman" panose="02020603050405020304" pitchFamily="18" charset="0"/>
                <a:cs typeface="Times New Roman" panose="02020603050405020304" pitchFamily="18" charset="0"/>
              </a:rPr>
              <a:t>нойтон, хуурай</a:t>
            </a:r>
            <a:r>
              <a:rPr lang="en-US" sz="2400" dirty="0">
                <a:solidFill>
                  <a:schemeClr val="tx1"/>
                </a:solidFill>
                <a:latin typeface="Times New Roman" panose="02020603050405020304" pitchFamily="18" charset="0"/>
                <a:cs typeface="Times New Roman" panose="02020603050405020304" pitchFamily="18" charset="0"/>
              </a:rPr>
              <a:t>/</a:t>
            </a:r>
            <a:r>
              <a:rPr lang="mn-MN" sz="2400" dirty="0">
                <a:solidFill>
                  <a:schemeClr val="tx1"/>
                </a:solidFill>
                <a:latin typeface="Times New Roman" panose="02020603050405020304" pitchFamily="18" charset="0"/>
                <a:cs typeface="Times New Roman" panose="02020603050405020304" pitchFamily="18" charset="0"/>
              </a:rPr>
              <a:t>мод унагаах, ачилт хийх болон тээвэрлэлтийн үед ажиллагсдын хөдөлмөр ахуйн нөхцлийг хэвийн байлгах, тэдэнд учирч болзошгүй осол гэмтлээс сэргийлэх зорилгоор хөдөлмөр хамгаалал, аюулгүй ажиллагааны зааварчилгааг боловсруулан, өдөр тутам заавар зөвлөгөө өгч, гарын үсэг зуруулж үйл ажиллагаа эхэлдэг.</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mn-MN"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mn-MN" sz="2400" dirty="0" smtClean="0">
                <a:solidFill>
                  <a:schemeClr val="tx1"/>
                </a:solidFill>
                <a:latin typeface="Times New Roman" panose="02020603050405020304" pitchFamily="18" charset="0"/>
                <a:cs typeface="Times New Roman" panose="02020603050405020304" pitchFamily="18" charset="0"/>
              </a:rPr>
              <a:t>Мөн </a:t>
            </a:r>
            <a:r>
              <a:rPr lang="mn-MN" sz="2400" dirty="0">
                <a:solidFill>
                  <a:schemeClr val="tx1"/>
                </a:solidFill>
                <a:latin typeface="Times New Roman" panose="02020603050405020304" pitchFamily="18" charset="0"/>
                <a:cs typeface="Times New Roman" panose="02020603050405020304" pitchFamily="18" charset="0"/>
              </a:rPr>
              <a:t>ой хээрийн түймрээс урьдчилан </a:t>
            </a:r>
            <a:r>
              <a:rPr lang="mn-MN" sz="2400" dirty="0" smtClean="0">
                <a:solidFill>
                  <a:schemeClr val="tx1"/>
                </a:solidFill>
                <a:latin typeface="Times New Roman" panose="02020603050405020304" pitchFamily="18" charset="0"/>
                <a:cs typeface="Times New Roman" panose="02020603050405020304" pitchFamily="18" charset="0"/>
              </a:rPr>
              <a:t>сэргийлэх самбар, </a:t>
            </a:r>
            <a:r>
              <a:rPr lang="mn-MN" sz="2400" dirty="0">
                <a:solidFill>
                  <a:schemeClr val="tx1"/>
                </a:solidFill>
                <a:latin typeface="Times New Roman" panose="02020603050405020304" pitchFamily="18" charset="0"/>
                <a:cs typeface="Times New Roman" panose="02020603050405020304" pitchFamily="18" charset="0"/>
              </a:rPr>
              <a:t>түймэр гарсан үед тархахаас хамгаалж, хэрэг болохуйц багаж хэрэгслээр ханган ажиллаж байна.</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mn-MN" sz="2400" dirty="0">
                <a:latin typeface="Arial" pitchFamily="34" charset="0"/>
                <a:cs typeface="Arial" pitchFamily="34" charset="0"/>
              </a:rPr>
              <a:t> </a:t>
            </a:r>
            <a:r>
              <a:rPr lang="en-US" sz="1800" dirty="0"/>
              <a:t/>
            </a:r>
            <a:br>
              <a:rPr lang="en-US" sz="1800" dirty="0"/>
            </a:br>
            <a:r>
              <a:rPr lang="mn-MN" sz="1800" dirty="0"/>
              <a:t> </a:t>
            </a:r>
            <a:r>
              <a:rPr lang="en-US" sz="1800" dirty="0"/>
              <a:t/>
            </a:r>
            <a:br>
              <a:rPr lang="en-US" sz="1800" dirty="0"/>
            </a:br>
            <a:endParaRPr lang="en-US" sz="1800" dirty="0"/>
          </a:p>
        </p:txBody>
      </p:sp>
    </p:spTree>
    <p:extLst>
      <p:ext uri="{BB962C8B-B14F-4D97-AF65-F5344CB8AC3E}">
        <p14:creationId xmlns:p14="http://schemas.microsoft.com/office/powerpoint/2010/main" val="1784931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solidFill>
                  <a:schemeClr val="tx1"/>
                </a:solidFill>
                <a:latin typeface="Times New Roman" panose="02020603050405020304" pitchFamily="18" charset="0"/>
                <a:cs typeface="Times New Roman" panose="02020603050405020304" pitchFamily="18" charset="0"/>
              </a:rPr>
              <a:t>ТАЛБАЙ ТУСГААРЛАЛТ</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98603" y="1882590"/>
            <a:ext cx="4758300" cy="348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sz="half" idx="2"/>
          </p:nvPr>
        </p:nvSpPr>
        <p:spPr>
          <a:xfrm>
            <a:off x="6172200" y="1676400"/>
            <a:ext cx="4951414" cy="4337177"/>
          </a:xfrm>
        </p:spPr>
        <p:txBody>
          <a:bodyPr>
            <a:noAutofit/>
          </a:bodyPr>
          <a:lstStyle/>
          <a:p>
            <a:pPr marL="0" indent="0">
              <a:buNone/>
            </a:pPr>
            <a:r>
              <a:rPr lang="en-US" sz="1800" dirty="0" smtClean="0">
                <a:latin typeface="Times New Roman" panose="02020603050405020304" pitchFamily="18" charset="0"/>
                <a:cs typeface="Times New Roman" panose="02020603050405020304" pitchFamily="18" charset="0"/>
              </a:rPr>
              <a:t>201</a:t>
            </a:r>
            <a:r>
              <a:rPr lang="mn-MN" sz="1800" dirty="0" smtClean="0">
                <a:latin typeface="Times New Roman" panose="02020603050405020304" pitchFamily="18" charset="0"/>
                <a:cs typeface="Times New Roman" panose="02020603050405020304" pitchFamily="18" charset="0"/>
              </a:rPr>
              <a:t>8</a:t>
            </a:r>
            <a:r>
              <a:rPr lang="en-US" sz="1800" dirty="0" smtClean="0">
                <a:latin typeface="Times New Roman" panose="02020603050405020304" pitchFamily="18" charset="0"/>
                <a:cs typeface="Times New Roman" panose="02020603050405020304" pitchFamily="18" charset="0"/>
              </a:rPr>
              <a:t> </a:t>
            </a:r>
            <a:r>
              <a:rPr lang="mn-MN" sz="1800" dirty="0">
                <a:latin typeface="Times New Roman" panose="02020603050405020304" pitchFamily="18" charset="0"/>
                <a:cs typeface="Times New Roman" panose="02020603050405020304" pitchFamily="18" charset="0"/>
              </a:rPr>
              <a:t>онд 4</a:t>
            </a:r>
            <a:r>
              <a:rPr lang="mn-MN" sz="1800" dirty="0" smtClean="0">
                <a:latin typeface="Times New Roman" panose="02020603050405020304" pitchFamily="18" charset="0"/>
                <a:cs typeface="Times New Roman" panose="02020603050405020304" pitchFamily="18" charset="0"/>
              </a:rPr>
              <a:t> сарын 15</a:t>
            </a:r>
            <a:r>
              <a:rPr lang="en-US" sz="1800" dirty="0" smtClean="0">
                <a:latin typeface="Times New Roman" panose="02020603050405020304" pitchFamily="18" charset="0"/>
                <a:cs typeface="Times New Roman" panose="02020603050405020304" pitchFamily="18" charset="0"/>
              </a:rPr>
              <a:t>-</a:t>
            </a:r>
            <a:r>
              <a:rPr lang="mn-MN" sz="1800" dirty="0" smtClean="0">
                <a:latin typeface="Times New Roman" panose="02020603050405020304" pitchFamily="18" charset="0"/>
                <a:cs typeface="Times New Roman" panose="02020603050405020304" pitchFamily="18" charset="0"/>
              </a:rPr>
              <a:t>с</a:t>
            </a:r>
            <a:r>
              <a:rPr lang="mn-MN" sz="1800" dirty="0">
                <a:latin typeface="Times New Roman" panose="02020603050405020304" pitchFamily="18" charset="0"/>
                <a:cs typeface="Times New Roman" panose="02020603050405020304" pitchFamily="18" charset="0"/>
              </a:rPr>
              <a:t> манай компани талбай</a:t>
            </a:r>
            <a:r>
              <a:rPr lang="mn-MN" sz="1800" dirty="0" smtClean="0">
                <a:latin typeface="Times New Roman" panose="02020603050405020304" pitchFamily="18" charset="0"/>
                <a:cs typeface="Times New Roman" panose="02020603050405020304" pitchFamily="18" charset="0"/>
              </a:rPr>
              <a:t> тусгаарлуулж мод бэлтгэлийн  ажил эхэлсэн</a:t>
            </a:r>
            <a:r>
              <a:rPr lang="mn-MN" sz="1800" dirty="0">
                <a:latin typeface="Times New Roman" panose="02020603050405020304" pitchFamily="18" charset="0"/>
                <a:cs typeface="Times New Roman" panose="02020603050405020304" pitchFamily="18" charset="0"/>
              </a:rPr>
              <a:t>. </a:t>
            </a:r>
            <a:r>
              <a:rPr lang="mn-MN" sz="1800" dirty="0" smtClean="0">
                <a:latin typeface="Times New Roman" panose="02020603050405020304" pitchFamily="18" charset="0"/>
                <a:cs typeface="Times New Roman" panose="02020603050405020304" pitchFamily="18" charset="0"/>
              </a:rPr>
              <a:t>	</a:t>
            </a:r>
          </a:p>
          <a:p>
            <a:pPr marL="0" indent="0">
              <a:buNone/>
            </a:pPr>
            <a:r>
              <a:rPr lang="mn-MN" sz="1800" dirty="0" smtClean="0">
                <a:latin typeface="Times New Roman" panose="02020603050405020304" pitchFamily="18" charset="0"/>
                <a:cs typeface="Times New Roman" panose="02020603050405020304" pitchFamily="18" charset="0"/>
              </a:rPr>
              <a:t>Үүнд</a:t>
            </a:r>
            <a:r>
              <a:rPr lang="mn-MN"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lvl="0"/>
            <a:r>
              <a:rPr lang="mn-MN" sz="1800" dirty="0">
                <a:latin typeface="Times New Roman" panose="02020603050405020304" pitchFamily="18" charset="0"/>
                <a:cs typeface="Times New Roman" panose="02020603050405020304" pitchFamily="18" charset="0"/>
              </a:rPr>
              <a:t>Чандмань-Өндөр суманд </a:t>
            </a:r>
            <a:r>
              <a:rPr lang="en-US" dirty="0" smtClean="0">
                <a:latin typeface="Times New Roman" panose="02020603050405020304" pitchFamily="18" charset="0"/>
                <a:cs typeface="Times New Roman" panose="02020603050405020304" pitchFamily="18" charset="0"/>
              </a:rPr>
              <a:t>38</a:t>
            </a:r>
            <a:r>
              <a:rPr lang="mn-MN" sz="1800" dirty="0" smtClean="0">
                <a:latin typeface="Times New Roman" panose="02020603050405020304" pitchFamily="18" charset="0"/>
                <a:cs typeface="Times New Roman" panose="02020603050405020304" pitchFamily="18" charset="0"/>
              </a:rPr>
              <a:t>,5га</a:t>
            </a:r>
          </a:p>
          <a:p>
            <a:pPr marL="0" lv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400" dirty="0"/>
          </a:p>
          <a:p>
            <a:endParaRPr lang="en-US" sz="1400" dirty="0"/>
          </a:p>
        </p:txBody>
      </p:sp>
    </p:spTree>
    <p:extLst>
      <p:ext uri="{BB962C8B-B14F-4D97-AF65-F5344CB8AC3E}">
        <p14:creationId xmlns:p14="http://schemas.microsoft.com/office/powerpoint/2010/main" val="219715311"/>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mn-MN" b="1" dirty="0" smtClean="0">
                <a:latin typeface="Times New Roman" pitchFamily="18" charset="0"/>
                <a:cs typeface="Times New Roman" pitchFamily="18" charset="0"/>
              </a:rPr>
              <a:t>Ойжуулалт нөхөн сэргээлт</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a:bodyPr>
          <a:lstStyle/>
          <a:p>
            <a:r>
              <a:rPr lang="mn-MN" dirty="0" smtClean="0">
                <a:latin typeface="Times New Roman" pitchFamily="18" charset="0"/>
                <a:cs typeface="Times New Roman" pitchFamily="18" charset="0"/>
              </a:rPr>
              <a:t>Эхний хагас жилд 153м.куб хэрэглээний мод бэлтгэж 0.7 га талбайд ойжуулалт хийсэн.</a:t>
            </a:r>
            <a:r>
              <a:rPr lang="mn-MN" dirty="0">
                <a:latin typeface="Times New Roman" pitchFamily="18" charset="0"/>
                <a:cs typeface="Times New Roman" pitchFamily="18" charset="0"/>
              </a:rPr>
              <a:t/>
            </a:r>
            <a:br>
              <a:rPr lang="mn-MN" dirty="0">
                <a:latin typeface="Times New Roman" pitchFamily="18" charset="0"/>
                <a:cs typeface="Times New Roman" pitchFamily="18" charset="0"/>
              </a:rPr>
            </a:br>
            <a:r>
              <a:rPr lang="mn-MN" dirty="0">
                <a:latin typeface="Times New Roman" pitchFamily="18" charset="0"/>
                <a:cs typeface="Times New Roman" pitchFamily="18" charset="0"/>
              </a:rPr>
              <a:t>       </a:t>
            </a:r>
            <a:br>
              <a:rPr lang="mn-MN" dirty="0">
                <a:latin typeface="Times New Roman" pitchFamily="18" charset="0"/>
                <a:cs typeface="Times New Roman" pitchFamily="18" charset="0"/>
              </a:rPr>
            </a:br>
            <a:r>
              <a:rPr lang="mn-MN"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26775" y="4086225"/>
            <a:ext cx="5091953" cy="211455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943350"/>
            <a:ext cx="4267200" cy="2400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7908"/>
          <a:stretch/>
        </p:blipFill>
        <p:spPr>
          <a:xfrm>
            <a:off x="6593681" y="1452282"/>
            <a:ext cx="5100638" cy="2129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9207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618187"/>
            <a:ext cx="9966203" cy="4958366"/>
          </a:xfrm>
        </p:spPr>
        <p:txBody>
          <a:bodyPr>
            <a:normAutofit/>
          </a:bodyPr>
          <a:lstStyle/>
          <a:p>
            <a:pPr algn="just"/>
            <a:r>
              <a:rPr lang="mn-MN" sz="2800" dirty="0" smtClean="0">
                <a:latin typeface="Arial" pitchFamily="34" charset="0"/>
                <a:cs typeface="Arial" pitchFamily="34" charset="0"/>
              </a:rPr>
              <a:t>	</a:t>
            </a:r>
            <a:br>
              <a:rPr lang="mn-MN" sz="2800" dirty="0" smtClean="0">
                <a:latin typeface="Arial" pitchFamily="34" charset="0"/>
                <a:cs typeface="Arial" pitchFamily="34" charset="0"/>
              </a:rPr>
            </a:br>
            <a:r>
              <a:rPr lang="mn-MN" sz="2800" dirty="0">
                <a:latin typeface="Arial" pitchFamily="34" charset="0"/>
                <a:cs typeface="Arial" pitchFamily="34" charset="0"/>
              </a:rPr>
              <a:t/>
            </a:r>
            <a:br>
              <a:rPr lang="mn-MN" sz="2800" dirty="0">
                <a:latin typeface="Arial" pitchFamily="34" charset="0"/>
                <a:cs typeface="Arial" pitchFamily="34" charset="0"/>
              </a:rPr>
            </a:br>
            <a:r>
              <a:rPr lang="mn-MN" sz="2800" dirty="0">
                <a:latin typeface="Arial" pitchFamily="34" charset="0"/>
                <a:cs typeface="Arial" pitchFamily="34" charset="0"/>
              </a:rPr>
              <a:t>	</a:t>
            </a:r>
            <a:r>
              <a:rPr lang="en-US" sz="2800" dirty="0" smtClean="0">
                <a:solidFill>
                  <a:schemeClr val="tx1"/>
                </a:solidFill>
                <a:latin typeface="Times New Roman" panose="02020603050405020304" pitchFamily="18" charset="0"/>
                <a:cs typeface="Times New Roman" panose="02020603050405020304" pitchFamily="18" charset="0"/>
              </a:rPr>
              <a:t>                        </a:t>
            </a:r>
            <a:r>
              <a:rPr lang="mn-MN" sz="2800" dirty="0" smtClean="0">
                <a:solidFill>
                  <a:schemeClr val="tx1"/>
                </a:solidFill>
                <a:latin typeface="Times New Roman" panose="02020603050405020304" pitchFamily="18" charset="0"/>
                <a:cs typeface="Times New Roman" panose="02020603050405020304" pitchFamily="18" charset="0"/>
              </a:rPr>
              <a:t>Чандмань-Өндөр </a:t>
            </a:r>
            <a:r>
              <a:rPr lang="mn-MN" sz="2800" dirty="0">
                <a:solidFill>
                  <a:schemeClr val="tx1"/>
                </a:solidFill>
                <a:latin typeface="Times New Roman" panose="02020603050405020304" pitchFamily="18" charset="0"/>
                <a:cs typeface="Times New Roman" panose="02020603050405020304" pitchFamily="18" charset="0"/>
              </a:rPr>
              <a:t>сум</a:t>
            </a:r>
            <a:br>
              <a:rPr lang="mn-MN" sz="2800" dirty="0">
                <a:solidFill>
                  <a:schemeClr val="tx1"/>
                </a:solidFill>
                <a:latin typeface="Times New Roman" panose="02020603050405020304" pitchFamily="18" charset="0"/>
                <a:cs typeface="Times New Roman" panose="02020603050405020304" pitchFamily="18" charset="0"/>
              </a:rPr>
            </a:br>
            <a:r>
              <a:rPr lang="mn-MN" sz="2800" dirty="0">
                <a:solidFill>
                  <a:schemeClr val="tx1"/>
                </a:solidFill>
                <a:latin typeface="Times New Roman" panose="02020603050405020304" pitchFamily="18" charset="0"/>
                <a:cs typeface="Times New Roman" panose="02020603050405020304" pitchFamily="18" charset="0"/>
              </a:rPr>
              <a:t>Чандмань-Өндөр сумаас  Мөрөн сумын иргэдийн хэрэгцээнд хэрэглээний мод </a:t>
            </a:r>
            <a:r>
              <a:rPr lang="en-US" sz="2800" dirty="0" smtClean="0">
                <a:solidFill>
                  <a:schemeClr val="tx1"/>
                </a:solidFill>
                <a:latin typeface="Times New Roman" panose="02020603050405020304" pitchFamily="18" charset="0"/>
                <a:cs typeface="Times New Roman" panose="02020603050405020304" pitchFamily="18" charset="0"/>
              </a:rPr>
              <a:t>322.7</a:t>
            </a:r>
            <a:r>
              <a:rPr lang="mn-MN" sz="2800" dirty="0" smtClean="0">
                <a:solidFill>
                  <a:schemeClr val="tx1"/>
                </a:solidFill>
                <a:latin typeface="Times New Roman" panose="02020603050405020304" pitchFamily="18" charset="0"/>
                <a:cs typeface="Times New Roman" panose="02020603050405020304" pitchFamily="18" charset="0"/>
              </a:rPr>
              <a:t>Мкуб </a:t>
            </a:r>
            <a:r>
              <a:rPr lang="mn-MN" sz="2800" dirty="0">
                <a:solidFill>
                  <a:schemeClr val="tx1"/>
                </a:solidFill>
                <a:latin typeface="Times New Roman" panose="02020603050405020304" pitchFamily="18" charset="0"/>
                <a:cs typeface="Times New Roman" panose="02020603050405020304" pitchFamily="18" charset="0"/>
              </a:rPr>
              <a:t>түлээний мод </a:t>
            </a:r>
            <a:r>
              <a:rPr lang="en-US" sz="2800" dirty="0" smtClean="0">
                <a:solidFill>
                  <a:schemeClr val="tx1"/>
                </a:solidFill>
                <a:latin typeface="Times New Roman" panose="02020603050405020304" pitchFamily="18" charset="0"/>
                <a:cs typeface="Times New Roman" panose="02020603050405020304" pitchFamily="18" charset="0"/>
              </a:rPr>
              <a:t>381.5</a:t>
            </a:r>
            <a:r>
              <a:rPr lang="mn-MN" sz="2800" dirty="0" smtClean="0">
                <a:solidFill>
                  <a:schemeClr val="tx1"/>
                </a:solidFill>
                <a:latin typeface="Times New Roman" panose="02020603050405020304" pitchFamily="18" charset="0"/>
                <a:cs typeface="Times New Roman" panose="02020603050405020304" pitchFamily="18" charset="0"/>
              </a:rPr>
              <a:t>М3    </a:t>
            </a:r>
            <a:r>
              <a:rPr lang="mn-MN" sz="2800" dirty="0">
                <a:solidFill>
                  <a:schemeClr val="tx1"/>
                </a:solidFill>
                <a:latin typeface="Times New Roman" panose="02020603050405020304" pitchFamily="18" charset="0"/>
                <a:cs typeface="Times New Roman" panose="02020603050405020304" pitchFamily="18" charset="0"/>
              </a:rPr>
              <a:t>бэлтгэн нийлүүлсэн. Ойн нөөц ашигласаны төлбөрт </a:t>
            </a:r>
            <a:r>
              <a:rPr lang="en-US" sz="2800" dirty="0" smtClean="0">
                <a:solidFill>
                  <a:schemeClr val="tx1"/>
                </a:solidFill>
                <a:latin typeface="Times New Roman" panose="02020603050405020304" pitchFamily="18" charset="0"/>
                <a:cs typeface="Times New Roman" panose="02020603050405020304" pitchFamily="18" charset="0"/>
              </a:rPr>
              <a:t>6344397</a:t>
            </a:r>
            <a:r>
              <a:rPr lang="mn-MN" sz="2800" dirty="0" smtClean="0">
                <a:solidFill>
                  <a:schemeClr val="tx1"/>
                </a:solidFill>
                <a:latin typeface="Times New Roman" panose="02020603050405020304" pitchFamily="18" charset="0"/>
                <a:cs typeface="Times New Roman" panose="02020603050405020304" pitchFamily="18" charset="0"/>
              </a:rPr>
              <a:t>₮ </a:t>
            </a:r>
            <a:r>
              <a:rPr lang="mn-MN" sz="2800" dirty="0">
                <a:solidFill>
                  <a:schemeClr val="tx1"/>
                </a:solidFill>
                <a:latin typeface="Times New Roman" panose="02020603050405020304" pitchFamily="18" charset="0"/>
                <a:cs typeface="Times New Roman" panose="02020603050405020304" pitchFamily="18" charset="0"/>
              </a:rPr>
              <a:t>орон нутгийн </a:t>
            </a:r>
            <a:r>
              <a:rPr lang="mn-MN" sz="2800" dirty="0" smtClean="0">
                <a:solidFill>
                  <a:schemeClr val="tx1"/>
                </a:solidFill>
                <a:latin typeface="Times New Roman" panose="02020603050405020304" pitchFamily="18" charset="0"/>
                <a:cs typeface="Times New Roman" panose="02020603050405020304" pitchFamily="18" charset="0"/>
              </a:rPr>
              <a:t>орлогод </a:t>
            </a:r>
            <a:r>
              <a:rPr lang="mn-MN" sz="2800" dirty="0">
                <a:solidFill>
                  <a:schemeClr val="tx1"/>
                </a:solidFill>
                <a:latin typeface="Times New Roman" panose="02020603050405020304" pitchFamily="18" charset="0"/>
                <a:cs typeface="Times New Roman" panose="02020603050405020304" pitchFamily="18" charset="0"/>
              </a:rPr>
              <a:t>тушаасан. </a:t>
            </a:r>
            <a:br>
              <a:rPr lang="mn-MN" sz="2800" dirty="0">
                <a:solidFill>
                  <a:schemeClr val="tx1"/>
                </a:solidFill>
                <a:latin typeface="Times New Roman" panose="02020603050405020304" pitchFamily="18" charset="0"/>
                <a:cs typeface="Times New Roman" panose="02020603050405020304" pitchFamily="18" charset="0"/>
              </a:rPr>
            </a:br>
            <a:r>
              <a:rPr lang="mn-MN"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a:t>
            </a:r>
            <a:r>
              <a:rPr lang="mn-MN" sz="2800" dirty="0" smtClean="0">
                <a:solidFill>
                  <a:schemeClr val="tx1"/>
                </a:solidFill>
                <a:latin typeface="Times New Roman" panose="02020603050405020304" pitchFamily="18" charset="0"/>
                <a:cs typeface="Times New Roman" panose="02020603050405020304" pitchFamily="18" charset="0"/>
              </a:rPr>
              <a:t/>
            </a:r>
            <a:br>
              <a:rPr lang="mn-MN" sz="2800" dirty="0" smtClean="0">
                <a:solidFill>
                  <a:schemeClr val="tx1"/>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6300362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dirty="0" smtClean="0">
                <a:solidFill>
                  <a:schemeClr val="tx1"/>
                </a:solidFill>
                <a:latin typeface="Times New Roman" panose="02020603050405020304" pitchFamily="18" charset="0"/>
                <a:cs typeface="Times New Roman" panose="02020603050405020304" pitchFamily="18" charset="0"/>
              </a:rPr>
              <a:t>хөдөлмөр хөнгөвчлөх техник</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11349" y="2296232"/>
            <a:ext cx="4181302" cy="3133898"/>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99349" y="2296232"/>
            <a:ext cx="4181302" cy="3133898"/>
          </a:xfrm>
        </p:spPr>
      </p:pic>
    </p:spTree>
    <p:extLst>
      <p:ext uri="{BB962C8B-B14F-4D97-AF65-F5344CB8AC3E}">
        <p14:creationId xmlns:p14="http://schemas.microsoft.com/office/powerpoint/2010/main" val="147797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dirty="0" smtClean="0">
                <a:solidFill>
                  <a:schemeClr val="tx1"/>
                </a:solidFill>
                <a:latin typeface="Times New Roman" panose="02020603050405020304" pitchFamily="18" charset="0"/>
                <a:cs typeface="Times New Roman" panose="02020603050405020304" pitchFamily="18" charset="0"/>
              </a:rPr>
              <a:t>Мод тээвэрлэлт, мөн хураасан байдал</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C:\Users\Batzaya\Desktop\Baskaa\Tsaxiriin asga xxk\19850509_1914195275485090_38284343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824" y="2343955"/>
            <a:ext cx="4327300" cy="36060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Batzaya\Desktop\Baskaa\19197495_1185083808266587_1260936129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178" y="2343955"/>
            <a:ext cx="5400541" cy="360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5aa7a40c0a2c1f1c253eec7f5676bc27220aa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455</TotalTime>
  <Words>153</Words>
  <Application>Microsoft Office PowerPoint</Application>
  <PresentationFormat>Custom</PresentationFormat>
  <Paragraphs>26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ЦАХИРЫН АСГА ХХК-НЫ  2018 ОНЫ ЖИЛИЙН ЭЦСИЙН ТАЙЛАН</vt:lpstr>
      <vt:lpstr>ТАНИЛЦУУЛГА</vt:lpstr>
      <vt:lpstr>Ой хээрийн түймрээс сэргийлэх  зөөврийн багаж хэрэгсэл</vt:lpstr>
      <vt:lpstr>    Хөдөлмөр хамгаалал, аюулгүй ажиллагааны тал дээр: Ойг зүй зохистой ашиглах,  мод бэлтгэлийн ажлын үед унанги мод тайрч, хөрөөдөх биеэр болон механик хэрэгсэлээр цагаалга хийх, ургаа /нойтон, хуурай/мод унагаах, ачилт хийх болон тээвэрлэлтийн үед ажиллагсдын хөдөлмөр ахуйн нөхцлийг хэвийн байлгах, тэдэнд учирч болзошгүй осол гэмтлээс сэргийлэх зорилгоор хөдөлмөр хамгаалал, аюулгүй ажиллагааны зааварчилгааг боловсруулан, өдөр тутам заавар зөвлөгөө өгч, гарын үсэг зуруулж үйл ажиллагаа эхэлдэг.          Мөн ой хээрийн түймрээс урьдчилан сэргийлэх самбар, түймэр гарсан үед тархахаас хамгаалж, хэрэг болохуйц багаж хэрэгслээр ханган ажиллаж байна.     </vt:lpstr>
      <vt:lpstr>ТАЛБАЙ ТУСГААРЛАЛТ</vt:lpstr>
      <vt:lpstr>Ойжуулалт нөхөн сэргээлт</vt:lpstr>
      <vt:lpstr>                            Чандмань-Өндөр сум Чандмань-Өндөр сумаас  Мөрөн сумын иргэдийн хэрэгцээнд хэрэглээний мод 322.7Мкуб түлээний мод 381.5М3    бэлтгэн нийлүүлсэн. Ойн нөөц ашигласаны төлбөрт 6344397₮ орон нутгийн орлогод тушаасан.                                </vt:lpstr>
      <vt:lpstr>хөдөлмөр хөнгөвчлөх техник</vt:lpstr>
      <vt:lpstr>Мод тээвэрлэлт, мөн хураасан байдал</vt:lpstr>
      <vt:lpstr>МОДЫГ ЗӨВ УНАГАСАН БАЙДАЛ</vt:lpstr>
      <vt:lpstr>Цэвэрлэгээний ажил</vt:lpstr>
      <vt:lpstr>Мод бэлтгэлийн техник</vt:lpstr>
      <vt:lpstr>Ажлын байрны шинэчлэлт</vt:lpstr>
      <vt:lpstr>Унасан үр болгон мод болж Ургасан санаа бүхэн ажил болох болтугай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УРАН ТАЙГА ХХК-НЫ  2017 ОНЫ ҮЙЛ АЖИЛЛАГААНЫ ТАЙЛАН</dc:title>
  <dc:creator>Batzaya</dc:creator>
  <cp:lastModifiedBy>Batzaya</cp:lastModifiedBy>
  <cp:revision>60</cp:revision>
  <dcterms:created xsi:type="dcterms:W3CDTF">2017-12-18T06:18:53Z</dcterms:created>
  <dcterms:modified xsi:type="dcterms:W3CDTF">2018-12-16T09:37:33Z</dcterms:modified>
</cp:coreProperties>
</file>